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23"/>
  </p:notesMasterIdLst>
  <p:handoutMasterIdLst>
    <p:handoutMasterId r:id="rId24"/>
  </p:handoutMasterIdLst>
  <p:sldIdLst>
    <p:sldId id="274" r:id="rId3"/>
    <p:sldId id="276" r:id="rId4"/>
    <p:sldId id="353" r:id="rId5"/>
    <p:sldId id="402" r:id="rId6"/>
    <p:sldId id="389" r:id="rId7"/>
    <p:sldId id="354" r:id="rId8"/>
    <p:sldId id="394" r:id="rId9"/>
    <p:sldId id="377" r:id="rId10"/>
    <p:sldId id="395" r:id="rId11"/>
    <p:sldId id="396" r:id="rId12"/>
    <p:sldId id="397" r:id="rId13"/>
    <p:sldId id="398" r:id="rId14"/>
    <p:sldId id="399" r:id="rId15"/>
    <p:sldId id="400" r:id="rId16"/>
    <p:sldId id="403" r:id="rId17"/>
    <p:sldId id="387" r:id="rId18"/>
    <p:sldId id="401" r:id="rId19"/>
    <p:sldId id="351" r:id="rId20"/>
    <p:sldId id="352" r:id="rId21"/>
    <p:sldId id="393" r:id="rId22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0D9"/>
    <a:srgbClr val="FFA72A"/>
    <a:srgbClr val="F0F5FA"/>
    <a:srgbClr val="1A8AFA"/>
    <a:srgbClr val="0097CC"/>
    <a:srgbClr val="FDFFFF"/>
    <a:srgbClr val="603A14"/>
    <a:srgbClr val="E85C0E"/>
    <a:srgbClr val="BAB398"/>
    <a:srgbClr val="ADA485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368" autoAdjust="0"/>
    <p:restoredTop sz="94533" autoAdjust="0"/>
  </p:normalViewPr>
  <p:slideViewPr>
    <p:cSldViewPr>
      <p:cViewPr>
        <p:scale>
          <a:sx n="76" d="100"/>
          <a:sy n="76" d="100"/>
        </p:scale>
        <p:origin x="-80" y="48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7/13/2015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7/13/2015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1515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3743497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3743497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3743497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44877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4122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7620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7497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0668168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18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59055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18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59055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41450182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0668168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9069551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3743497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7/13/2015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ource Code Examp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 marL="0" indent="0">
              <a:buNone/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Sample source code:</a:t>
            </a:r>
            <a:endParaRPr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24013" y="1892119"/>
            <a:ext cx="10940800" cy="1689281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4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 smtClean="0"/>
              <a:t>Source code box</a:t>
            </a:r>
          </a:p>
          <a:p>
            <a:pPr marL="0" lvl="0"/>
            <a:r>
              <a:rPr lang="en-US" noProof="1" smtClean="0"/>
              <a:t>…</a:t>
            </a:r>
          </a:p>
          <a:p>
            <a:pPr marL="0" lvl="0"/>
            <a:r>
              <a:rPr lang="en-US" noProof="1" smtClean="0"/>
              <a:t>…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77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7/13/2015</a:t>
            </a:fld>
            <a:endParaRPr lang="en-US" dirty="0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8310201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3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3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603A14"/>
                </a:solidFill>
              </a:rPr>
              <a:t>?</a:t>
            </a:r>
            <a:endParaRPr lang="en-US" sz="2400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6600" b="1" kern="1200" noProof="0" dirty="0" smtClean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Questions?</a:t>
            </a:r>
            <a:endParaRPr lang="en-US" sz="66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88799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7/13/2015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73" r:id="rId3"/>
    <p:sldLayoutId id="2147483663" r:id="rId4"/>
    <p:sldLayoutId id="2147483667" r:id="rId5"/>
    <p:sldLayoutId id="2147483672" r:id="rId6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softuni.or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btech.com/" TargetMode="External"/><Relationship Id="rId13" Type="http://schemas.openxmlformats.org/officeDocument/2006/relationships/image" Target="../media/image28.png"/><Relationship Id="rId18" Type="http://schemas.openxmlformats.org/officeDocument/2006/relationships/image" Target="../media/image31.png"/><Relationship Id="rId3" Type="http://schemas.openxmlformats.org/officeDocument/2006/relationships/hyperlink" Target="http://softuni.org/courses" TargetMode="External"/><Relationship Id="rId7" Type="http://schemas.openxmlformats.org/officeDocument/2006/relationships/image" Target="../media/image25.png"/><Relationship Id="rId12" Type="http://schemas.openxmlformats.org/officeDocument/2006/relationships/hyperlink" Target="http://smartit.bg/" TargetMode="External"/><Relationship Id="rId17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6" Type="http://schemas.openxmlformats.org/officeDocument/2006/relationships/hyperlink" Target="http://www.superhosting.bg/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://xs-software.com/" TargetMode="External"/><Relationship Id="rId11" Type="http://schemas.openxmlformats.org/officeDocument/2006/relationships/image" Target="../media/image27.png"/><Relationship Id="rId5" Type="http://schemas.openxmlformats.org/officeDocument/2006/relationships/image" Target="../media/image24.jpeg"/><Relationship Id="rId15" Type="http://schemas.openxmlformats.org/officeDocument/2006/relationships/image" Target="../media/image29.png"/><Relationship Id="rId10" Type="http://schemas.openxmlformats.org/officeDocument/2006/relationships/hyperlink" Target="http://komfo.com/" TargetMode="External"/><Relationship Id="rId19" Type="http://schemas.openxmlformats.org/officeDocument/2006/relationships/image" Target="../media/image32.png"/><Relationship Id="rId4" Type="http://schemas.openxmlformats.org/officeDocument/2006/relationships/hyperlink" Target="http://www.vivacom.bg/" TargetMode="External"/><Relationship Id="rId9" Type="http://schemas.openxmlformats.org/officeDocument/2006/relationships/image" Target="../media/image26.png"/><Relationship Id="rId14" Type="http://schemas.openxmlformats.org/officeDocument/2006/relationships/hyperlink" Target="http://www.softwaregroup-bg.com/" TargetMode="Externa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://creativecommons.org/licenses/by-nc-sa/3.0/deed.en_US" TargetMode="External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hyperlink" Target="https://telerikacademy.com/Courses/Courses/Details/81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reativecommons.org/licenses/by-sa/4.0/" TargetMode="External"/><Relationship Id="rId5" Type="http://schemas.openxmlformats.org/officeDocument/2006/relationships/hyperlink" Target="http://www.introprogramming.info/english-intro-csharp-book/" TargetMode="External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6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3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34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Relationship Id="rId1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579812" y="457200"/>
            <a:ext cx="7910299" cy="147635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QA Fundamentals – Course Introduction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579812" y="1965299"/>
            <a:ext cx="7910299" cy="1311301"/>
          </a:xfrm>
        </p:spPr>
        <p:txBody>
          <a:bodyPr>
            <a:normAutofit/>
          </a:bodyPr>
          <a:lstStyle/>
          <a:p>
            <a:r>
              <a:rPr lang="en-US" dirty="0" smtClean="0"/>
              <a:t>Scope, Objective, Target Audience, Schedule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684212" y="4410539"/>
            <a:ext cx="3187613" cy="525135"/>
          </a:xfrm>
        </p:spPr>
        <p:txBody>
          <a:bodyPr/>
          <a:lstStyle/>
          <a:p>
            <a:r>
              <a:rPr lang="en-US" dirty="0" smtClean="0"/>
              <a:t>Ivan </a:t>
            </a:r>
            <a:r>
              <a:rPr lang="en-US" dirty="0" err="1" smtClean="0"/>
              <a:t>Yonkov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84213" y="4880438"/>
            <a:ext cx="3187614" cy="444343"/>
          </a:xfrm>
        </p:spPr>
        <p:txBody>
          <a:bodyPr/>
          <a:lstStyle/>
          <a:p>
            <a:r>
              <a:rPr lang="en-US" dirty="0"/>
              <a:t>Technical </a:t>
            </a:r>
            <a:r>
              <a:rPr lang="en-US" dirty="0" smtClean="0"/>
              <a:t>Trainer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684212" y="5258127"/>
            <a:ext cx="3187613" cy="395869"/>
          </a:xfrm>
        </p:spPr>
        <p:txBody>
          <a:bodyPr/>
          <a:lstStyle/>
          <a:p>
            <a:r>
              <a:rPr lang="en-US" dirty="0" smtClean="0"/>
              <a:t>https://github.com/RoYaLBG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684212" y="5641061"/>
            <a:ext cx="3187613" cy="363552"/>
          </a:xfrm>
        </p:spPr>
        <p:txBody>
          <a:bodyPr/>
          <a:lstStyle/>
          <a:p>
            <a:r>
              <a:rPr lang="en-US" dirty="0"/>
              <a:t>Software </a:t>
            </a:r>
            <a:r>
              <a:rPr lang="en-US" dirty="0" smtClean="0"/>
              <a:t>University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684212" y="5982223"/>
            <a:ext cx="3187613" cy="331235"/>
          </a:xfrm>
        </p:spPr>
        <p:txBody>
          <a:bodyPr/>
          <a:lstStyle/>
          <a:p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softuni.bg</a:t>
            </a:r>
            <a:endParaRPr lang="en-US" dirty="0"/>
          </a:p>
        </p:txBody>
      </p:sp>
      <p:pic>
        <p:nvPicPr>
          <p:cNvPr id="1028" name="Picture 4" title="CC-BY-NC-SA License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5783" y="3219091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12" descr="http://softuni.bg" title="SoftUni Code Wizard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579812" y="3968769"/>
            <a:ext cx="2133598" cy="234148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rot="576164">
            <a:off x="4789596" y="3806198"/>
            <a:ext cx="2148857" cy="7229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QA</a:t>
            </a:r>
          </a:p>
          <a:p>
            <a:pPr algn="ctr">
              <a:lnSpc>
                <a:spcPct val="85000"/>
              </a:lnSpc>
            </a:pPr>
            <a:r>
              <a:rPr lang="en-US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Fundamentals</a:t>
            </a:r>
            <a:endParaRPr lang="en-US" b="1" spc="50" dirty="0">
              <a:ln w="9525" cmpd="sng">
                <a:solidFill>
                  <a:srgbClr val="FFA72A"/>
                </a:solidFill>
                <a:prstDash val="solid"/>
              </a:ln>
              <a:solidFill>
                <a:srgbClr val="FFF0D9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pic>
        <p:nvPicPr>
          <p:cNvPr id="17" name="Picture 16" descr="http://softuni.org" title="Software University Foundation">
            <a:hlinkClick r:id="rId7" tooltip="Software University Foundation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745783" y="2057400"/>
            <a:ext cx="2175525" cy="838552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3074" name="Picture 2" descr="https://softuni.bg/files/opencourses/QA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6212" y="4167675"/>
            <a:ext cx="1238250" cy="1228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477187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/>
              <a:t>Lectures: ~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20</a:t>
            </a:r>
            <a:r>
              <a:rPr lang="en-US" dirty="0" smtClean="0"/>
              <a:t> </a:t>
            </a:r>
            <a:r>
              <a:rPr lang="en-US" dirty="0"/>
              <a:t>hours </a:t>
            </a:r>
            <a:r>
              <a:rPr lang="en-US" dirty="0" smtClean="0"/>
              <a:t>(onsite + YouTube videos)</a:t>
            </a:r>
            <a:endParaRPr lang="en-US" dirty="0"/>
          </a:p>
          <a:p>
            <a:pPr>
              <a:lnSpc>
                <a:spcPct val="110000"/>
              </a:lnSpc>
            </a:pPr>
            <a:r>
              <a:rPr lang="en-US" dirty="0"/>
              <a:t>Practical </a:t>
            </a:r>
            <a:r>
              <a:rPr lang="en-US" dirty="0" smtClean="0"/>
              <a:t>exercises (in class): </a:t>
            </a:r>
            <a:r>
              <a:rPr lang="en-US" dirty="0"/>
              <a:t>~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20</a:t>
            </a:r>
            <a:r>
              <a:rPr lang="en-US" dirty="0" smtClean="0"/>
              <a:t> </a:t>
            </a:r>
            <a:r>
              <a:rPr lang="en-US" dirty="0"/>
              <a:t>hours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Homework</a:t>
            </a:r>
            <a:r>
              <a:rPr lang="en-US" dirty="0"/>
              <a:t>: </a:t>
            </a:r>
            <a:r>
              <a:rPr lang="en-US" dirty="0" smtClean="0"/>
              <a:t>~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30</a:t>
            </a:r>
            <a:r>
              <a:rPr lang="en-US" dirty="0" smtClean="0"/>
              <a:t>-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4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0</a:t>
            </a:r>
            <a:r>
              <a:rPr lang="en-US" dirty="0" smtClean="0"/>
              <a:t> hours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Teamwork project: ~ 10-20 hours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Schedule: July – August 2015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Practical exam: 29 August 2015</a:t>
            </a:r>
          </a:p>
        </p:txBody>
      </p:sp>
      <p:sp>
        <p:nvSpPr>
          <p:cNvPr id="477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Duration – QA Fundamentals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4812" y="1745493"/>
            <a:ext cx="1727998" cy="17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3255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4864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Why the slides are in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English</a:t>
            </a:r>
            <a:r>
              <a:rPr lang="en-US" dirty="0"/>
              <a:t>?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English</a:t>
            </a:r>
            <a:r>
              <a:rPr lang="en-US" dirty="0"/>
              <a:t> is the native </a:t>
            </a:r>
            <a:r>
              <a:rPr lang="en-US" dirty="0" smtClean="0"/>
              <a:t>language</a:t>
            </a:r>
            <a:br>
              <a:rPr lang="en-US" dirty="0" smtClean="0"/>
            </a:br>
            <a:r>
              <a:rPr lang="en-US" dirty="0" smtClean="0"/>
              <a:t>of the software </a:t>
            </a:r>
            <a:r>
              <a:rPr lang="en-US" dirty="0"/>
              <a:t>engineers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Specific </a:t>
            </a:r>
            <a:r>
              <a:rPr lang="en-US" dirty="0"/>
              <a:t>terminology </a:t>
            </a:r>
            <a:r>
              <a:rPr lang="en-US" dirty="0" smtClean="0"/>
              <a:t>should be in English</a:t>
            </a:r>
          </a:p>
          <a:p>
            <a:pPr lvl="2">
              <a:lnSpc>
                <a:spcPct val="110000"/>
              </a:lnSpc>
            </a:pPr>
            <a:r>
              <a:rPr lang="en-US" dirty="0" smtClean="0"/>
              <a:t>Translations are inaccurate and funny</a:t>
            </a:r>
          </a:p>
          <a:p>
            <a:pPr>
              <a:lnSpc>
                <a:spcPct val="11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Just learn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English!</a:t>
            </a:r>
          </a:p>
          <a:p>
            <a:pPr lvl="1">
              <a:lnSpc>
                <a:spcPct val="11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No excuses</a:t>
            </a:r>
            <a:endParaRPr lang="en-US" dirty="0" smtClean="0"/>
          </a:p>
        </p:txBody>
      </p:sp>
      <p:sp>
        <p:nvSpPr>
          <p:cNvPr id="4864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English?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5812" y="4444945"/>
            <a:ext cx="2710200" cy="187965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5212" y="1447800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0" name="Picture 2" descr="http://www.gotmesh.org/wp-content/uploads/2013/12/learn-english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684" t="-4785" r="-1231" b="-4785"/>
          <a:stretch/>
        </p:blipFill>
        <p:spPr bwMode="auto">
          <a:xfrm>
            <a:off x="4951412" y="4747914"/>
            <a:ext cx="2557975" cy="1500486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3606426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4612" y="4572000"/>
            <a:ext cx="7185872" cy="820600"/>
          </a:xfrm>
        </p:spPr>
        <p:txBody>
          <a:bodyPr/>
          <a:lstStyle/>
          <a:p>
            <a:r>
              <a:rPr lang="en-US" dirty="0" smtClean="0"/>
              <a:t>QA Fundamentals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3884612" y="5450168"/>
            <a:ext cx="7185872" cy="688256"/>
          </a:xfrm>
        </p:spPr>
        <p:txBody>
          <a:bodyPr/>
          <a:lstStyle/>
          <a:p>
            <a:r>
              <a:rPr lang="en-US" dirty="0" smtClean="0"/>
              <a:t>Evaluation Criteria</a:t>
            </a:r>
            <a:endParaRPr lang="en-US" dirty="0"/>
          </a:p>
        </p:txBody>
      </p:sp>
      <p:pic>
        <p:nvPicPr>
          <p:cNvPr id="10242" name="Picture 2" descr="https://lh3.googleusercontent.com/-4TAFZdlfo0s/U0xP22Ud60I/AAAAAAAAEhw/mgpOBnNUE5s/w1044-h587-no/DSC0496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012" y="818559"/>
            <a:ext cx="4648200" cy="2613500"/>
          </a:xfrm>
          <a:prstGeom prst="rect">
            <a:avLst/>
          </a:prstGeom>
          <a:ln>
            <a:noFill/>
          </a:ln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https://lh6.googleusercontent.com/-pFmAv6TVjCY/U0xT3CflG5I/AAAAAAAAFD0/8Or91Ichnvo/w1044-h587-no/DSC05239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1612" y="1537300"/>
            <a:ext cx="4654653" cy="2617129"/>
          </a:xfrm>
          <a:prstGeom prst="rect">
            <a:avLst/>
          </a:prstGeom>
          <a:ln>
            <a:noFill/>
          </a:ln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827212" y="3934902"/>
            <a:ext cx="1981200" cy="2389698"/>
          </a:xfrm>
          <a:prstGeom prst="rect">
            <a:avLst/>
          </a:prstGeom>
          <a:ln>
            <a:noFill/>
          </a:ln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9216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Practical exam </a:t>
            </a:r>
            <a:r>
              <a:rPr lang="en-US" sz="3600" dirty="0" smtClean="0"/>
              <a:t>– </a:t>
            </a:r>
            <a:r>
              <a:rPr lang="en-US" sz="36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8</a:t>
            </a:r>
            <a:r>
              <a:rPr lang="bg-BG" sz="36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0</a:t>
            </a:r>
            <a:r>
              <a:rPr lang="en-US" sz="36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%</a:t>
            </a:r>
          </a:p>
          <a:p>
            <a:endParaRPr lang="en-US" sz="3400" dirty="0" smtClean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r>
              <a:rPr lang="en-US" sz="36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Team project – 20%</a:t>
            </a:r>
          </a:p>
          <a:p>
            <a:endParaRPr lang="en-US" sz="3600" dirty="0" smtClean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r>
              <a:rPr lang="en-US" sz="36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Bonuses: Homework + evaluation – 10%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Scoring System for the “QA Fundamentals"</a:t>
            </a:r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4246" y="3936298"/>
            <a:ext cx="3044332" cy="231557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://www.vervesearch.com/wp-content/uploads/2014/01/Teamwork-is-the-word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6012" y="1371600"/>
            <a:ext cx="3431908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6570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0" hangingPunct="0"/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</a:rPr>
              <a:t>QA Fundamentals – Team Project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12700" stA="20000" endPos="50000" dist="12700" dir="5400000" sy="-100000" algn="bl" rotWithShape="0"/>
              </a:effectLst>
            </a:endParaRP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4"/>
          </p:nvPr>
        </p:nvSpPr>
        <p:spPr>
          <a:noFill/>
          <a:ln>
            <a:noFill/>
          </a:ln>
        </p:spPr>
        <p:txBody>
          <a:bodyPr anchor="ctr" anchorCtr="0"/>
          <a:lstStyle/>
          <a:p>
            <a:pPr algn="r">
              <a:spcBef>
                <a:spcPct val="0"/>
              </a:spcBef>
              <a:defRPr/>
            </a:pPr>
            <a:fld id="{58452FF4-89E3-4D1B-9927-2DBDC00E58D7}" type="slidenum">
              <a:rPr lang="en-US" sz="1100">
                <a:solidFill>
                  <a:srgbClr val="EBFFC2"/>
                </a:solidFill>
                <a:latin typeface="Corbel" pitchFamily="34" charset="0"/>
              </a:rPr>
              <a:pPr algn="r">
                <a:spcBef>
                  <a:spcPct val="0"/>
                </a:spcBef>
                <a:defRPr/>
              </a:pPr>
              <a:t>14</a:t>
            </a:fld>
            <a:endParaRPr lang="en-US" sz="1100" dirty="0">
              <a:solidFill>
                <a:srgbClr val="EBFFC2"/>
              </a:solidFill>
              <a:latin typeface="Corbel" pitchFamily="34" charset="0"/>
            </a:endParaRPr>
          </a:p>
        </p:txBody>
      </p:sp>
      <p:sp>
        <p:nvSpPr>
          <p:cNvPr id="11" name="Rectangle 5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>
              <a:lnSpc>
                <a:spcPts val="36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Each team will consist of 6 students</a:t>
            </a:r>
          </a:p>
          <a:p>
            <a:pPr>
              <a:lnSpc>
                <a:spcPts val="36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Teams will be created one week after the first lecture</a:t>
            </a:r>
          </a:p>
          <a:p>
            <a:pPr>
              <a:lnSpc>
                <a:spcPts val="36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Duration – about 1 month</a:t>
            </a:r>
          </a:p>
          <a:p>
            <a:pPr>
              <a:lnSpc>
                <a:spcPts val="36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Team project defense – on 23 August</a:t>
            </a:r>
          </a:p>
          <a:p>
            <a:pPr>
              <a:lnSpc>
                <a:spcPts val="3600"/>
              </a:lnSpc>
            </a:pPr>
            <a:endParaRPr lang="en-US" dirty="0" smtClean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2050" name="Picture 2" descr="http://orig01.deviantart.net/f8f7/f/2013/014/4/b/rarity_shield_of_honor_transparent_by_swedishroyalguard-d5rhnqh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1212" y="3429000"/>
            <a:ext cx="4178300" cy="3133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4644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0" hangingPunct="0"/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</a:rPr>
              <a:t>QA Fundamentals – Team Project (2)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12700" stA="20000" endPos="50000" dist="12700" dir="5400000" sy="-100000" algn="bl" rotWithShape="0"/>
              </a:effectLst>
            </a:endParaRP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4"/>
          </p:nvPr>
        </p:nvSpPr>
        <p:spPr>
          <a:noFill/>
          <a:ln>
            <a:noFill/>
          </a:ln>
        </p:spPr>
        <p:txBody>
          <a:bodyPr anchor="ctr" anchorCtr="0"/>
          <a:lstStyle/>
          <a:p>
            <a:pPr algn="r">
              <a:spcBef>
                <a:spcPct val="0"/>
              </a:spcBef>
              <a:defRPr/>
            </a:pPr>
            <a:fld id="{58452FF4-89E3-4D1B-9927-2DBDC00E58D7}" type="slidenum">
              <a:rPr lang="en-US" sz="1100">
                <a:solidFill>
                  <a:srgbClr val="EBFFC2"/>
                </a:solidFill>
                <a:latin typeface="Corbel" pitchFamily="34" charset="0"/>
              </a:rPr>
              <a:pPr algn="r">
                <a:spcBef>
                  <a:spcPct val="0"/>
                </a:spcBef>
                <a:defRPr/>
              </a:pPr>
              <a:t>15</a:t>
            </a:fld>
            <a:endParaRPr lang="en-US" sz="1100" dirty="0">
              <a:solidFill>
                <a:srgbClr val="EBFFC2"/>
              </a:solidFill>
              <a:latin typeface="Corbel" pitchFamily="34" charset="0"/>
            </a:endParaRPr>
          </a:p>
        </p:txBody>
      </p:sp>
      <p:sp>
        <p:nvSpPr>
          <p:cNvPr id="11" name="Rectangle 5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>
              <a:lnSpc>
                <a:spcPts val="36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The team should create a software project either with</a:t>
            </a:r>
          </a:p>
          <a:p>
            <a:pPr lvl="1">
              <a:lnSpc>
                <a:spcPts val="36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Code</a:t>
            </a:r>
          </a:p>
          <a:p>
            <a:pPr lvl="1">
              <a:lnSpc>
                <a:spcPts val="36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SRS </a:t>
            </a:r>
          </a:p>
          <a:p>
            <a:pPr lvl="1">
              <a:lnSpc>
                <a:spcPts val="36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Diagrams</a:t>
            </a:r>
          </a:p>
          <a:p>
            <a:pPr>
              <a:lnSpc>
                <a:spcPts val="36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On the above project/specification – make test scenarios</a:t>
            </a:r>
          </a:p>
          <a:p>
            <a:pPr>
              <a:lnSpc>
                <a:spcPts val="36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Automate some of the work (optional)</a:t>
            </a:r>
          </a:p>
          <a:p>
            <a:pPr>
              <a:lnSpc>
                <a:spcPts val="36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Use Issue tracking system</a:t>
            </a:r>
          </a:p>
        </p:txBody>
      </p:sp>
    </p:spTree>
    <p:extLst>
      <p:ext uri="{BB962C8B-B14F-4D97-AF65-F5344CB8AC3E}">
        <p14:creationId xmlns:p14="http://schemas.microsoft.com/office/powerpoint/2010/main" val="2841606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0" hangingPunct="0"/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</a:rPr>
              <a:t>QA Fundamentals – Practical Exam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12700" stA="20000" endPos="50000" dist="12700" dir="5400000" sy="-100000" algn="bl" rotWithShape="0"/>
              </a:effectLst>
            </a:endParaRP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4"/>
          </p:nvPr>
        </p:nvSpPr>
        <p:spPr>
          <a:noFill/>
          <a:ln>
            <a:noFill/>
          </a:ln>
        </p:spPr>
        <p:txBody>
          <a:bodyPr anchor="ctr" anchorCtr="0"/>
          <a:lstStyle/>
          <a:p>
            <a:pPr algn="r">
              <a:spcBef>
                <a:spcPct val="0"/>
              </a:spcBef>
              <a:defRPr/>
            </a:pPr>
            <a:fld id="{58452FF4-89E3-4D1B-9927-2DBDC00E58D7}" type="slidenum">
              <a:rPr lang="en-US" sz="1100">
                <a:solidFill>
                  <a:srgbClr val="EBFFC2"/>
                </a:solidFill>
                <a:latin typeface="Corbel" pitchFamily="34" charset="0"/>
              </a:rPr>
              <a:pPr algn="r">
                <a:spcBef>
                  <a:spcPct val="0"/>
                </a:spcBef>
                <a:defRPr/>
              </a:pPr>
              <a:t>16</a:t>
            </a:fld>
            <a:endParaRPr lang="en-US" sz="1100" dirty="0">
              <a:solidFill>
                <a:srgbClr val="EBFFC2"/>
              </a:solidFill>
              <a:latin typeface="Corbel" pitchFamily="34" charset="0"/>
            </a:endParaRPr>
          </a:p>
        </p:txBody>
      </p:sp>
      <p:sp>
        <p:nvSpPr>
          <p:cNvPr id="11" name="Rectangle 5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>
              <a:lnSpc>
                <a:spcPts val="36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The practical exam tests your skills on:</a:t>
            </a:r>
          </a:p>
          <a:p>
            <a:pPr lvl="1">
              <a:lnSpc>
                <a:spcPts val="36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Planning tests</a:t>
            </a:r>
          </a:p>
          <a:p>
            <a:pPr lvl="1">
              <a:lnSpc>
                <a:spcPts val="36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Finding bugs</a:t>
            </a:r>
          </a:p>
          <a:p>
            <a:pPr lvl="1">
              <a:lnSpc>
                <a:spcPts val="36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Automation</a:t>
            </a:r>
          </a:p>
          <a:p>
            <a:pPr lvl="1">
              <a:lnSpc>
                <a:spcPts val="36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Reporting issues</a:t>
            </a:r>
          </a:p>
          <a:p>
            <a:pPr lvl="1">
              <a:lnSpc>
                <a:spcPts val="36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Working with a bug tracking system</a:t>
            </a:r>
          </a:p>
        </p:txBody>
      </p:sp>
    </p:spTree>
    <p:extLst>
      <p:ext uri="{BB962C8B-B14F-4D97-AF65-F5344CB8AC3E}">
        <p14:creationId xmlns:p14="http://schemas.microsoft.com/office/powerpoint/2010/main" val="1059116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0" hangingPunct="0"/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</a:rPr>
              <a:t>QA Fundamentals – Practical Exam (2)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12700" stA="20000" endPos="50000" dist="12700" dir="5400000" sy="-100000" algn="bl" rotWithShape="0"/>
              </a:effectLst>
            </a:endParaRP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4"/>
          </p:nvPr>
        </p:nvSpPr>
        <p:spPr>
          <a:noFill/>
          <a:ln>
            <a:noFill/>
          </a:ln>
        </p:spPr>
        <p:txBody>
          <a:bodyPr anchor="ctr" anchorCtr="0"/>
          <a:lstStyle/>
          <a:p>
            <a:pPr algn="r">
              <a:spcBef>
                <a:spcPct val="0"/>
              </a:spcBef>
              <a:defRPr/>
            </a:pPr>
            <a:fld id="{58452FF4-89E3-4D1B-9927-2DBDC00E58D7}" type="slidenum">
              <a:rPr lang="en-US" sz="1100">
                <a:solidFill>
                  <a:srgbClr val="EBFFC2"/>
                </a:solidFill>
                <a:latin typeface="Corbel" pitchFamily="34" charset="0"/>
              </a:rPr>
              <a:pPr algn="r">
                <a:spcBef>
                  <a:spcPct val="0"/>
                </a:spcBef>
                <a:defRPr/>
              </a:pPr>
              <a:t>17</a:t>
            </a:fld>
            <a:endParaRPr lang="en-US" sz="1100" dirty="0">
              <a:solidFill>
                <a:srgbClr val="EBFFC2"/>
              </a:solidFill>
              <a:latin typeface="Corbel" pitchFamily="34" charset="0"/>
            </a:endParaRPr>
          </a:p>
        </p:txBody>
      </p:sp>
      <p:sp>
        <p:nvSpPr>
          <p:cNvPr id="11" name="Rectangle 5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>
              <a:lnSpc>
                <a:spcPts val="36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Upon given project</a:t>
            </a:r>
          </a:p>
          <a:p>
            <a:pPr lvl="1">
              <a:lnSpc>
                <a:spcPts val="36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Write scenarios</a:t>
            </a:r>
          </a:p>
          <a:p>
            <a:pPr lvl="1">
              <a:lnSpc>
                <a:spcPts val="36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Manually test some of the functionality</a:t>
            </a:r>
          </a:p>
          <a:p>
            <a:pPr lvl="1">
              <a:lnSpc>
                <a:spcPts val="36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Test automation upon given functionalities</a:t>
            </a:r>
          </a:p>
          <a:p>
            <a:pPr lvl="1">
              <a:lnSpc>
                <a:spcPts val="36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Set deployment configuration</a:t>
            </a:r>
          </a:p>
          <a:p>
            <a:pPr lvl="1">
              <a:lnSpc>
                <a:spcPts val="36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Set Bug tracking system workflow</a:t>
            </a:r>
          </a:p>
          <a:p>
            <a:pPr lvl="1">
              <a:lnSpc>
                <a:spcPts val="36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Document all the work (bug reporting, fixing, etc…) in the BTS</a:t>
            </a:r>
          </a:p>
        </p:txBody>
      </p:sp>
    </p:spTree>
    <p:extLst>
      <p:ext uri="{BB962C8B-B14F-4D97-AF65-F5344CB8AC3E}">
        <p14:creationId xmlns:p14="http://schemas.microsoft.com/office/powerpoint/2010/main" val="4050728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</a:t>
            </a:r>
            <a:r>
              <a:rPr lang="en-US" dirty="0" smtClean="0">
                <a:hlinkClick r:id="rId3"/>
              </a:rPr>
              <a:t>://softuni.org/courses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88815" y="117000"/>
            <a:ext cx="9531686" cy="1008000"/>
          </a:xfrm>
        </p:spPr>
        <p:txBody>
          <a:bodyPr>
            <a:normAutofit/>
          </a:bodyPr>
          <a:lstStyle/>
          <a:p>
            <a:r>
              <a:rPr lang="en-US" dirty="0" smtClean="0"/>
              <a:t>QA Fundamentals</a:t>
            </a:r>
            <a:endParaRPr lang="en-US" dirty="0"/>
          </a:p>
        </p:txBody>
      </p:sp>
      <p:pic>
        <p:nvPicPr>
          <p:cNvPr id="5" name="Picture 4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0297" y="1424940"/>
            <a:ext cx="2203729" cy="784654"/>
          </a:xfrm>
          <a:prstGeom prst="roundRect">
            <a:avLst>
              <a:gd name="adj" fmla="val 3159"/>
            </a:avLst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hlinkClick r:id="rId6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12" y="1424940"/>
            <a:ext cx="1710402" cy="784860"/>
          </a:xfrm>
          <a:prstGeom prst="roundRect">
            <a:avLst>
              <a:gd name="adj" fmla="val 3159"/>
            </a:avLst>
          </a:prstGeom>
        </p:spPr>
      </p:pic>
      <p:pic>
        <p:nvPicPr>
          <p:cNvPr id="7" name="Picture 6">
            <a:hlinkClick r:id="rId8"/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2052" y="1424940"/>
            <a:ext cx="2372207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8" name="Picture 7">
            <a:hlinkClick r:id="rId10"/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9561" y="1424940"/>
            <a:ext cx="1991815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9" name="Picture 8">
            <a:hlinkClick r:id="rId12"/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0064" y="1424940"/>
            <a:ext cx="2043459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10" name="Picture 9">
            <a:hlinkClick r:id="rId14"/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938" y="5463746"/>
            <a:ext cx="3096656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11" name="Picture 10">
            <a:hlinkClick r:id="rId16"/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5011" y="5570496"/>
            <a:ext cx="2947601" cy="568632"/>
          </a:xfrm>
          <a:prstGeom prst="roundRect">
            <a:avLst>
              <a:gd name="adj" fmla="val 3159"/>
            </a:avLst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9535" y="5463746"/>
            <a:ext cx="1451877" cy="784654"/>
          </a:xfrm>
          <a:prstGeom prst="roundRect">
            <a:avLst>
              <a:gd name="adj" fmla="val 2953"/>
            </a:avLst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9214" y="5461225"/>
            <a:ext cx="2551399" cy="787175"/>
          </a:xfrm>
          <a:prstGeom prst="roundRect">
            <a:avLst>
              <a:gd name="adj" fmla="val 2953"/>
            </a:avLst>
          </a:prstGeom>
        </p:spPr>
      </p:pic>
    </p:spTree>
    <p:extLst>
      <p:ext uri="{BB962C8B-B14F-4D97-AF65-F5344CB8AC3E}">
        <p14:creationId xmlns:p14="http://schemas.microsoft.com/office/powerpoint/2010/main" val="2918051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License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</a:t>
            </a:r>
            <a:r>
              <a:rPr lang="en-US" dirty="0" smtClean="0"/>
              <a:t>course (slides, examples, demos, videos, homework, etc.)</a:t>
            </a:r>
            <a:br>
              <a:rPr lang="en-US" dirty="0" smtClean="0"/>
            </a:br>
            <a:r>
              <a:rPr lang="en-US" dirty="0" smtClean="0"/>
              <a:t>is </a:t>
            </a:r>
            <a:r>
              <a:rPr lang="en-US" dirty="0"/>
              <a:t>licensed </a:t>
            </a:r>
            <a:r>
              <a:rPr lang="en-US" dirty="0" smtClean="0"/>
              <a:t>under </a:t>
            </a:r>
            <a:r>
              <a:rPr lang="en-US" dirty="0"/>
              <a:t>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4.0 International</a:t>
            </a:r>
            <a:r>
              <a:rPr lang="en-US" dirty="0"/>
              <a:t>" </a:t>
            </a:r>
            <a:r>
              <a:rPr lang="en-US" dirty="0" smtClean="0"/>
              <a:t>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88815" y="4724400"/>
            <a:ext cx="11804822" cy="1997079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2400" dirty="0" smtClean="0"/>
              <a:t>Attribution: this work may contain portions from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5"/>
              </a:rPr>
              <a:t>Fundamentals of Computer Programming with C#</a:t>
            </a:r>
            <a:r>
              <a:rPr lang="en-US" sz="2000" dirty="0"/>
              <a:t>" </a:t>
            </a:r>
            <a:r>
              <a:rPr lang="en-US" sz="2000" dirty="0" smtClean="0"/>
              <a:t>book by Svetlin Nakov &amp; Co. under </a:t>
            </a:r>
            <a:r>
              <a:rPr lang="en-US" sz="2000" dirty="0" smtClean="0">
                <a:hlinkClick r:id="rId6"/>
              </a:rPr>
              <a:t>CC-BY-SA</a:t>
            </a:r>
            <a:r>
              <a:rPr lang="en-US" sz="2000" dirty="0" smtClean="0"/>
              <a:t> license</a:t>
            </a:r>
          </a:p>
          <a:p>
            <a:pPr lvl="1"/>
            <a:r>
              <a:rPr lang="en-US" sz="2000" dirty="0" smtClean="0"/>
              <a:t>"</a:t>
            </a:r>
            <a:r>
              <a:rPr lang="en-US" sz="2000" dirty="0" smtClean="0">
                <a:hlinkClick r:id="rId7"/>
              </a:rPr>
              <a:t>C# Part I</a:t>
            </a:r>
            <a:r>
              <a:rPr lang="en-US" sz="2000" dirty="0" smtClean="0"/>
              <a:t>" course by </a:t>
            </a:r>
            <a:r>
              <a:rPr lang="en-US" sz="2000" noProof="1" smtClean="0"/>
              <a:t>Telerik Academy</a:t>
            </a:r>
            <a:r>
              <a:rPr lang="en-US" sz="2000" dirty="0" smtClean="0"/>
              <a:t> under </a:t>
            </a:r>
            <a:r>
              <a:rPr lang="en-US" sz="2000" dirty="0" smtClean="0">
                <a:hlinkClick r:id="rId8"/>
              </a:rPr>
              <a:t>CC-BY-NC-SA</a:t>
            </a:r>
            <a:r>
              <a:rPr lang="en-US" sz="2000" dirty="0" smtClean="0"/>
              <a:t> license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92647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 smtClean="0"/>
              <a:t>Course scope</a:t>
            </a:r>
            <a:endParaRPr lang="bg-BG" dirty="0" smtClean="0"/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 smtClean="0"/>
              <a:t>Course objective</a:t>
            </a:r>
            <a:endParaRPr lang="bg-BG" dirty="0" smtClean="0"/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 smtClean="0"/>
              <a:t>Exercises and labs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 smtClean="0"/>
              <a:t>Examination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 smtClean="0"/>
              <a:t>Learning resources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4212" y="1638368"/>
            <a:ext cx="3429001" cy="4421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Software University Foundation 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University </a:t>
            </a:r>
            <a:r>
              <a:rPr lang="en-US" dirty="0"/>
              <a:t>@ </a:t>
            </a:r>
            <a:r>
              <a:rPr lang="en-US" dirty="0" smtClean="0"/>
              <a:t>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</a:t>
            </a:r>
            <a:r>
              <a:rPr lang="en-US" dirty="0"/>
              <a:t>University @ </a:t>
            </a:r>
            <a:r>
              <a:rPr lang="en-US" dirty="0" smtClean="0"/>
              <a:t>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 smtClean="0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descr="http://softuni.bg" title="Software University">
            <a:hlinkClick r:id="rId4" tooltip="Software University"/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6400" y="1594686"/>
            <a:ext cx="1701050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descr="http://softuni.org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descr="http://www.facebook.com/SoftwareUniversity" title="Software University @ Facebook">
            <a:hlinkClick r:id="rId10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http://www.youtube.com/SoftwareUniversity" title="Software University Videos @ YouTube">
            <a:hlinkClick r:id="rId6" tooltip="Software University YouTube Video Channel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7" tooltip="Software University Discussion Forum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4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762304" y="3093954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241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956293"/>
            <a:ext cx="8938472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 smtClean="0"/>
              <a:t>Course Scope and Objectives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7157" y="866750"/>
            <a:ext cx="3524026" cy="363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194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0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QA Fundamentals – Course Objectives</a:t>
            </a:r>
            <a:endParaRPr lang="bg-BG" dirty="0"/>
          </a:p>
        </p:txBody>
      </p:sp>
      <p:sp>
        <p:nvSpPr>
          <p:cNvPr id="460805" name="Rectangle 5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3600" dirty="0" smtClean="0"/>
              <a:t>Knowledge </a:t>
            </a:r>
            <a:r>
              <a:rPr lang="en-US" sz="3600" dirty="0"/>
              <a:t>of the software development process</a:t>
            </a:r>
          </a:p>
          <a:p>
            <a:pPr>
              <a:lnSpc>
                <a:spcPct val="150000"/>
              </a:lnSpc>
            </a:pPr>
            <a:r>
              <a:rPr lang="en-US" sz="3600" dirty="0"/>
              <a:t>Knowledge of the QA part </a:t>
            </a:r>
          </a:p>
          <a:p>
            <a:pPr>
              <a:lnSpc>
                <a:spcPct val="150000"/>
              </a:lnSpc>
            </a:pPr>
            <a:r>
              <a:rPr lang="en-US" sz="3600" dirty="0"/>
              <a:t>Skills in automation testing, border cases</a:t>
            </a:r>
          </a:p>
          <a:p>
            <a:pPr>
              <a:lnSpc>
                <a:spcPct val="150000"/>
              </a:lnSpc>
            </a:pPr>
            <a:r>
              <a:rPr lang="en-US" sz="3600" dirty="0"/>
              <a:t>Ability to start work as a QA engineer</a:t>
            </a:r>
            <a:endParaRPr lang="en-US" sz="3600" dirty="0" smtClean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3819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0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QA Fundamentals – Course Scope</a:t>
            </a:r>
            <a:endParaRPr lang="bg-BG" dirty="0"/>
          </a:p>
        </p:txBody>
      </p:sp>
      <p:sp>
        <p:nvSpPr>
          <p:cNvPr id="460805" name="Rectangle 5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3600" dirty="0" smtClean="0"/>
              <a:t>Course introduction</a:t>
            </a:r>
          </a:p>
          <a:p>
            <a:pPr>
              <a:lnSpc>
                <a:spcPct val="150000"/>
              </a:lnSpc>
            </a:pPr>
            <a:r>
              <a:rPr lang="en-US" sz="36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Introduction to software development and software testing</a:t>
            </a:r>
          </a:p>
          <a:p>
            <a:pPr>
              <a:lnSpc>
                <a:spcPct val="150000"/>
              </a:lnSpc>
            </a:pPr>
            <a:r>
              <a:rPr lang="en-US" sz="36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Bug tracking systems and reporting issues</a:t>
            </a:r>
          </a:p>
          <a:p>
            <a:pPr>
              <a:lnSpc>
                <a:spcPct val="150000"/>
              </a:lnSpc>
            </a:pPr>
            <a:r>
              <a:rPr lang="en-US" sz="36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Making test cases, scenarios and execution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5214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53001"/>
            <a:ext cx="11804822" cy="5668476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Reading, examining and writing an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SRS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Test automation and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selenium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Software development and testing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lifecycles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Testing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types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Practical exam</a:t>
            </a:r>
          </a:p>
          <a:p>
            <a:pPr>
              <a:lnSpc>
                <a:spcPct val="150000"/>
              </a:lnSpc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QA Fundamentals – </a:t>
            </a:r>
            <a:r>
              <a:rPr lang="en-US" dirty="0" smtClean="0"/>
              <a:t>Course Scope (2)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1329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956293"/>
            <a:ext cx="8938472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 smtClean="0"/>
              <a:t>Exercises and Labs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7157" y="866750"/>
            <a:ext cx="3524026" cy="363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635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Special lessons which points how to solve a problem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Labs are two types</a:t>
            </a:r>
          </a:p>
          <a:p>
            <a:pPr lvl="1"/>
            <a:r>
              <a:rPr lang="en-US" dirty="0" smtClean="0"/>
              <a:t>Exercises in the middle of the lecture</a:t>
            </a:r>
          </a:p>
          <a:p>
            <a:pPr lvl="1"/>
            <a:r>
              <a:rPr lang="en-US" dirty="0" smtClean="0"/>
              <a:t>Four hours exercises as part of the main program</a:t>
            </a:r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Exercises and Labs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1363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12" y="4889776"/>
            <a:ext cx="10919672" cy="765200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 smtClean="0"/>
              <a:t>QA Fundamentals: More Details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446212" y="5636344"/>
            <a:ext cx="8938472" cy="688256"/>
          </a:xfrm>
        </p:spPr>
        <p:txBody>
          <a:bodyPr/>
          <a:lstStyle/>
          <a:p>
            <a:r>
              <a:rPr lang="en-US" dirty="0" smtClean="0"/>
              <a:t>Duration, Languages, Technologies</a:t>
            </a:r>
            <a:endParaRPr lang="en-US" dirty="0"/>
          </a:p>
        </p:txBody>
      </p:sp>
      <p:pic>
        <p:nvPicPr>
          <p:cNvPr id="4" name="Picture 2" descr="https://lh6.googleusercontent.com/-lgPcVMlgjqo/U0xPQMfvcXI/AAAAAAAAEcM/tQFy1O2QBP8/w1044-h587-no/DSC0492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3284" y="1172185"/>
            <a:ext cx="5844328" cy="3286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2484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Software-University-Foundation</Template>
  <TotalTime>0</TotalTime>
  <Words>828</Words>
  <Application>Microsoft Office PowerPoint</Application>
  <PresentationFormat>Custom</PresentationFormat>
  <Paragraphs>165</Paragraphs>
  <Slides>20</Slides>
  <Notes>15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SoftUni 16x9</vt:lpstr>
      <vt:lpstr>QA Fundamentals – Course Introduction</vt:lpstr>
      <vt:lpstr>Table of Contents</vt:lpstr>
      <vt:lpstr>Course Scope and Objectives</vt:lpstr>
      <vt:lpstr>QA Fundamentals – Course Objectives</vt:lpstr>
      <vt:lpstr>QA Fundamentals – Course Scope</vt:lpstr>
      <vt:lpstr>QA Fundamentals – Course Scope (2)</vt:lpstr>
      <vt:lpstr>Exercises and Labs</vt:lpstr>
      <vt:lpstr>Exercises and Labs</vt:lpstr>
      <vt:lpstr>QA Fundamentals: More Details </vt:lpstr>
      <vt:lpstr>Training Duration – QA Fundamentals</vt:lpstr>
      <vt:lpstr>Why English?</vt:lpstr>
      <vt:lpstr>QA Fundamentals</vt:lpstr>
      <vt:lpstr>Scoring System for the “QA Fundamentals"</vt:lpstr>
      <vt:lpstr>QA Fundamentals – Team Project</vt:lpstr>
      <vt:lpstr>QA Fundamentals – Team Project (2)</vt:lpstr>
      <vt:lpstr>QA Fundamentals – Practical Exam</vt:lpstr>
      <vt:lpstr>QA Fundamentals – Practical Exam (2)</vt:lpstr>
      <vt:lpstr>QA Fundamentals</vt:lpstr>
      <vt:lpstr>License</vt:lpstr>
      <vt:lpstr>Free Trainings @ Software University</vt:lpstr>
    </vt:vector>
  </TitlesOfParts>
  <Manager/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QA Fundamentals</dc:title>
  <dc:subject>Software Development Course</dc:subject>
  <dc:creator/>
  <cp:keywords>SoftUni, Software University, programming, software development, qa engineering, course, quality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2015-07-13T12:36:40Z</dcterms:modified>
  <cp:category>programming; computer programming; software development, quality assurance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